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Gaegu Bold" charset="1" panose="00000000000000000000"/>
      <p:regular r:id="rId12"/>
    </p:embeddedFont>
    <p:embeddedFont>
      <p:font typeface="Dosis Bold" charset="1" panose="02010803020202060003"/>
      <p:regular r:id="rId13"/>
    </p:embeddedFont>
    <p:embeddedFont>
      <p:font typeface="Dosis Semi-Bold" charset="1" panose="02010703020202060003"/>
      <p:regular r:id="rId14"/>
    </p:embeddedFont>
    <p:embeddedFont>
      <p:font typeface="GoodTime Script" charset="1" panose="02000504000000020004"/>
      <p:regular r:id="rId15"/>
    </p:embeddedFont>
    <p:embeddedFont>
      <p:font typeface="Lazydog" charset="1" panose="00000000000000000000"/>
      <p:regular r:id="rId16"/>
    </p:embeddedFont>
    <p:embeddedFont>
      <p:font typeface="Blowing" charset="1" panose="000000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9.png" Type="http://schemas.openxmlformats.org/officeDocument/2006/relationships/image"/><Relationship Id="rId8" Target="../media/image20.sv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2.png" Type="http://schemas.openxmlformats.org/officeDocument/2006/relationships/image"/><Relationship Id="rId5" Target="../media/image21.jpeg" Type="http://schemas.openxmlformats.org/officeDocument/2006/relationships/image"/><Relationship Id="rId6" Target="../media/image2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9.png" Type="http://schemas.openxmlformats.org/officeDocument/2006/relationships/image"/><Relationship Id="rId8" Target="../media/image10.svg" Type="http://schemas.openxmlformats.org/officeDocument/2006/relationships/image"/><Relationship Id="rId9" Target="../media/image27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8.png" Type="http://schemas.openxmlformats.org/officeDocument/2006/relationships/image"/><Relationship Id="rId5" Target="../media/image29.svg" Type="http://schemas.openxmlformats.org/officeDocument/2006/relationships/image"/><Relationship Id="rId6" Target="../media/image30.png" Type="http://schemas.openxmlformats.org/officeDocument/2006/relationships/image"/><Relationship Id="rId7" Target="../media/image3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svg" Type="http://schemas.openxmlformats.org/officeDocument/2006/relationships/image"/><Relationship Id="rId11" Target="../media/image34.png" Type="http://schemas.openxmlformats.org/officeDocument/2006/relationships/image"/><Relationship Id="rId12" Target="../media/image35.svg" Type="http://schemas.openxmlformats.org/officeDocument/2006/relationships/image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32.png" Type="http://schemas.openxmlformats.org/officeDocument/2006/relationships/image"/><Relationship Id="rId6" Target="../media/image33.svg" Type="http://schemas.openxmlformats.org/officeDocument/2006/relationships/image"/><Relationship Id="rId7" Target="../media/image5.png" Type="http://schemas.openxmlformats.org/officeDocument/2006/relationships/image"/><Relationship Id="rId8" Target="../media/image6.svg" Type="http://schemas.openxmlformats.org/officeDocument/2006/relationships/image"/><Relationship Id="rId9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E80000">
                <a:alpha val="100000"/>
              </a:srgbClr>
            </a:gs>
            <a:gs pos="16667">
              <a:srgbClr val="E83F00">
                <a:alpha val="100000"/>
              </a:srgbClr>
            </a:gs>
            <a:gs pos="33333">
              <a:srgbClr val="E8CA00">
                <a:alpha val="100000"/>
              </a:srgbClr>
            </a:gs>
            <a:gs pos="50000">
              <a:srgbClr val="2EE800">
                <a:alpha val="100000"/>
              </a:srgbClr>
            </a:gs>
            <a:gs pos="66667">
              <a:srgbClr val="00BEE8">
                <a:alpha val="100000"/>
              </a:srgbClr>
            </a:gs>
            <a:gs pos="83333">
              <a:srgbClr val="2000E8">
                <a:alpha val="100000"/>
              </a:srgbClr>
            </a:gs>
            <a:gs pos="100000">
              <a:srgbClr val="C100E8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64820" y="1967159"/>
            <a:ext cx="14294480" cy="5990982"/>
            <a:chOff x="0" y="0"/>
            <a:chExt cx="19059306" cy="7987976"/>
          </a:xfrm>
        </p:grpSpPr>
        <p:sp>
          <p:nvSpPr>
            <p:cNvPr name="Freeform 3" id="3"/>
            <p:cNvSpPr/>
            <p:nvPr/>
          </p:nvSpPr>
          <p:spPr>
            <a:xfrm flipH="false" flipV="false" rot="92033">
              <a:off x="273808" y="428159"/>
              <a:ext cx="18690996" cy="7310963"/>
            </a:xfrm>
            <a:custGeom>
              <a:avLst/>
              <a:gdLst/>
              <a:ahLst/>
              <a:cxnLst/>
              <a:rect r="r" b="b" t="t" l="l"/>
              <a:pathLst>
                <a:path h="7310963" w="18690996">
                  <a:moveTo>
                    <a:pt x="0" y="0"/>
                  </a:moveTo>
                  <a:lnTo>
                    <a:pt x="18690996" y="0"/>
                  </a:lnTo>
                  <a:lnTo>
                    <a:pt x="18690996" y="7310964"/>
                  </a:lnTo>
                  <a:lnTo>
                    <a:pt x="0" y="73109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0000"/>
              </a:blip>
              <a:stretch>
                <a:fillRect l="-1056" t="-10951" r="-1056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92033">
              <a:off x="94502" y="248853"/>
              <a:ext cx="18690996" cy="7310963"/>
            </a:xfrm>
            <a:custGeom>
              <a:avLst/>
              <a:gdLst/>
              <a:ahLst/>
              <a:cxnLst/>
              <a:rect r="r" b="b" t="t" l="l"/>
              <a:pathLst>
                <a:path h="7310963" w="18690996">
                  <a:moveTo>
                    <a:pt x="0" y="0"/>
                  </a:moveTo>
                  <a:lnTo>
                    <a:pt x="18690996" y="0"/>
                  </a:lnTo>
                  <a:lnTo>
                    <a:pt x="18690996" y="7310964"/>
                  </a:lnTo>
                  <a:lnTo>
                    <a:pt x="0" y="73109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56" t="-10951" r="-1056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2964820" y="4009525"/>
            <a:ext cx="13280054" cy="3201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71"/>
              </a:lnSpc>
            </a:pPr>
            <a:r>
              <a:rPr lang="en-US" sz="21022" spc="-1261">
                <a:solidFill>
                  <a:srgbClr val="000000"/>
                </a:solidFill>
                <a:latin typeface="Gaegu Bold"/>
              </a:rPr>
              <a:t>ECOLOGICO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880623" y="3114878"/>
            <a:ext cx="10934001" cy="1361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97"/>
              </a:lnSpc>
            </a:pPr>
            <a:r>
              <a:rPr lang="en-US" sz="8944" spc="-554">
                <a:solidFill>
                  <a:srgbClr val="000000"/>
                </a:solidFill>
                <a:latin typeface="Gaegu Bold"/>
              </a:rPr>
              <a:t>IL NOSTRO PAESE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1051246">
            <a:off x="-2552417" y="-2884738"/>
            <a:ext cx="5104835" cy="5104835"/>
          </a:xfrm>
          <a:custGeom>
            <a:avLst/>
            <a:gdLst/>
            <a:ahLst/>
            <a:cxnLst/>
            <a:rect r="r" b="b" t="t" l="l"/>
            <a:pathLst>
              <a:path h="5104835" w="5104835">
                <a:moveTo>
                  <a:pt x="0" y="0"/>
                </a:moveTo>
                <a:lnTo>
                  <a:pt x="5104834" y="0"/>
                </a:lnTo>
                <a:lnTo>
                  <a:pt x="5104834" y="5104835"/>
                </a:lnTo>
                <a:lnTo>
                  <a:pt x="0" y="51048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2700000">
            <a:off x="10542936" y="940005"/>
            <a:ext cx="1103359" cy="1581877"/>
          </a:xfrm>
          <a:custGeom>
            <a:avLst/>
            <a:gdLst/>
            <a:ahLst/>
            <a:cxnLst/>
            <a:rect r="r" b="b" t="t" l="l"/>
            <a:pathLst>
              <a:path h="1581877" w="1103359">
                <a:moveTo>
                  <a:pt x="0" y="0"/>
                </a:moveTo>
                <a:lnTo>
                  <a:pt x="1103360" y="0"/>
                </a:lnTo>
                <a:lnTo>
                  <a:pt x="1103360" y="1581877"/>
                </a:lnTo>
                <a:lnTo>
                  <a:pt x="0" y="15818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3275443">
            <a:off x="2211959" y="2969126"/>
            <a:ext cx="1337326" cy="1218183"/>
          </a:xfrm>
          <a:custGeom>
            <a:avLst/>
            <a:gdLst/>
            <a:ahLst/>
            <a:cxnLst/>
            <a:rect r="r" b="b" t="t" l="l"/>
            <a:pathLst>
              <a:path h="1218183" w="1337326">
                <a:moveTo>
                  <a:pt x="0" y="0"/>
                </a:moveTo>
                <a:lnTo>
                  <a:pt x="1337327" y="0"/>
                </a:lnTo>
                <a:lnTo>
                  <a:pt x="1337327" y="1218183"/>
                </a:lnTo>
                <a:lnTo>
                  <a:pt x="0" y="12181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5488621">
            <a:off x="14068292" y="5900049"/>
            <a:ext cx="2174492" cy="3388019"/>
          </a:xfrm>
          <a:custGeom>
            <a:avLst/>
            <a:gdLst/>
            <a:ahLst/>
            <a:cxnLst/>
            <a:rect r="r" b="b" t="t" l="l"/>
            <a:pathLst>
              <a:path h="3388019" w="2174492">
                <a:moveTo>
                  <a:pt x="0" y="0"/>
                </a:moveTo>
                <a:lnTo>
                  <a:pt x="2174492" y="0"/>
                </a:lnTo>
                <a:lnTo>
                  <a:pt x="2174492" y="3388019"/>
                </a:lnTo>
                <a:lnTo>
                  <a:pt x="0" y="338801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304326">
            <a:off x="534104" y="4023230"/>
            <a:ext cx="3500388" cy="5714919"/>
          </a:xfrm>
          <a:custGeom>
            <a:avLst/>
            <a:gdLst/>
            <a:ahLst/>
            <a:cxnLst/>
            <a:rect r="r" b="b" t="t" l="l"/>
            <a:pathLst>
              <a:path h="5714919" w="3500388">
                <a:moveTo>
                  <a:pt x="0" y="0"/>
                </a:moveTo>
                <a:lnTo>
                  <a:pt x="3500388" y="0"/>
                </a:lnTo>
                <a:lnTo>
                  <a:pt x="3500388" y="5714918"/>
                </a:lnTo>
                <a:lnTo>
                  <a:pt x="0" y="571491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592704" y="1028700"/>
            <a:ext cx="5125668" cy="3933950"/>
          </a:xfrm>
          <a:custGeom>
            <a:avLst/>
            <a:gdLst/>
            <a:ahLst/>
            <a:cxnLst/>
            <a:rect r="r" b="b" t="t" l="l"/>
            <a:pathLst>
              <a:path h="3933950" w="5125668">
                <a:moveTo>
                  <a:pt x="0" y="0"/>
                </a:moveTo>
                <a:lnTo>
                  <a:pt x="5125668" y="0"/>
                </a:lnTo>
                <a:lnTo>
                  <a:pt x="5125668" y="3933950"/>
                </a:lnTo>
                <a:lnTo>
                  <a:pt x="0" y="39339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4057876">
            <a:off x="5812381" y="445640"/>
            <a:ext cx="1394952" cy="2759798"/>
          </a:xfrm>
          <a:custGeom>
            <a:avLst/>
            <a:gdLst/>
            <a:ahLst/>
            <a:cxnLst/>
            <a:rect r="r" b="b" t="t" l="l"/>
            <a:pathLst>
              <a:path h="2759798" w="1394952">
                <a:moveTo>
                  <a:pt x="1394952" y="0"/>
                </a:moveTo>
                <a:lnTo>
                  <a:pt x="0" y="0"/>
                </a:lnTo>
                <a:lnTo>
                  <a:pt x="0" y="2759798"/>
                </a:lnTo>
                <a:lnTo>
                  <a:pt x="1394952" y="2759798"/>
                </a:lnTo>
                <a:lnTo>
                  <a:pt x="1394952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51246">
            <a:off x="15805535" y="8247789"/>
            <a:ext cx="5104835" cy="5104835"/>
          </a:xfrm>
          <a:custGeom>
            <a:avLst/>
            <a:gdLst/>
            <a:ahLst/>
            <a:cxnLst/>
            <a:rect r="r" b="b" t="t" l="l"/>
            <a:pathLst>
              <a:path h="5104835" w="5104835">
                <a:moveTo>
                  <a:pt x="0" y="0"/>
                </a:moveTo>
                <a:lnTo>
                  <a:pt x="5104835" y="0"/>
                </a:lnTo>
                <a:lnTo>
                  <a:pt x="5104835" y="5104835"/>
                </a:lnTo>
                <a:lnTo>
                  <a:pt x="0" y="51048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E80000">
                <a:alpha val="100000"/>
              </a:srgbClr>
            </a:gs>
            <a:gs pos="16667">
              <a:srgbClr val="E83F00">
                <a:alpha val="100000"/>
              </a:srgbClr>
            </a:gs>
            <a:gs pos="33333">
              <a:srgbClr val="E8CA00">
                <a:alpha val="100000"/>
              </a:srgbClr>
            </a:gs>
            <a:gs pos="50000">
              <a:srgbClr val="2EE800">
                <a:alpha val="100000"/>
              </a:srgbClr>
            </a:gs>
            <a:gs pos="66667">
              <a:srgbClr val="00BEE8">
                <a:alpha val="100000"/>
              </a:srgbClr>
            </a:gs>
            <a:gs pos="83333">
              <a:srgbClr val="2000E8">
                <a:alpha val="100000"/>
              </a:srgbClr>
            </a:gs>
            <a:gs pos="100000">
              <a:srgbClr val="C100E8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26762" y="211933"/>
            <a:ext cx="11007877" cy="2358116"/>
          </a:xfrm>
          <a:custGeom>
            <a:avLst/>
            <a:gdLst/>
            <a:ahLst/>
            <a:cxnLst/>
            <a:rect r="r" b="b" t="t" l="l"/>
            <a:pathLst>
              <a:path h="2358116" w="11007877">
                <a:moveTo>
                  <a:pt x="0" y="0"/>
                </a:moveTo>
                <a:lnTo>
                  <a:pt x="11007877" y="0"/>
                </a:lnTo>
                <a:lnTo>
                  <a:pt x="11007877" y="2358116"/>
                </a:lnTo>
                <a:lnTo>
                  <a:pt x="0" y="23581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3597" r="-4791" b="-2430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273371" y="76437"/>
            <a:ext cx="10714659" cy="2591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87"/>
              </a:lnSpc>
            </a:pPr>
            <a:r>
              <a:rPr lang="en-US" sz="9187" spc="-303">
                <a:solidFill>
                  <a:srgbClr val="000000"/>
                </a:solidFill>
                <a:latin typeface="Gaegu Bold"/>
              </a:rPr>
              <a:t>QUANTI CESTINI CI SONO?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1051246">
            <a:off x="-2147609" y="6984438"/>
            <a:ext cx="5104835" cy="5104835"/>
          </a:xfrm>
          <a:custGeom>
            <a:avLst/>
            <a:gdLst/>
            <a:ahLst/>
            <a:cxnLst/>
            <a:rect r="r" b="b" t="t" l="l"/>
            <a:pathLst>
              <a:path h="5104835" w="5104835">
                <a:moveTo>
                  <a:pt x="0" y="0"/>
                </a:moveTo>
                <a:lnTo>
                  <a:pt x="5104835" y="0"/>
                </a:lnTo>
                <a:lnTo>
                  <a:pt x="5104835" y="5104835"/>
                </a:lnTo>
                <a:lnTo>
                  <a:pt x="0" y="51048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04809" y="859814"/>
            <a:ext cx="3497419" cy="6256660"/>
          </a:xfrm>
          <a:custGeom>
            <a:avLst/>
            <a:gdLst/>
            <a:ahLst/>
            <a:cxnLst/>
            <a:rect r="r" b="b" t="t" l="l"/>
            <a:pathLst>
              <a:path h="6256660" w="3497419">
                <a:moveTo>
                  <a:pt x="0" y="0"/>
                </a:moveTo>
                <a:lnTo>
                  <a:pt x="3497419" y="0"/>
                </a:lnTo>
                <a:lnTo>
                  <a:pt x="3497419" y="6256660"/>
                </a:lnTo>
                <a:lnTo>
                  <a:pt x="0" y="6256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902228" y="4381999"/>
            <a:ext cx="2942564" cy="5154856"/>
          </a:xfrm>
          <a:custGeom>
            <a:avLst/>
            <a:gdLst/>
            <a:ahLst/>
            <a:cxnLst/>
            <a:rect r="r" b="b" t="t" l="l"/>
            <a:pathLst>
              <a:path h="5154856" w="2942564">
                <a:moveTo>
                  <a:pt x="0" y="0"/>
                </a:moveTo>
                <a:lnTo>
                  <a:pt x="2942564" y="0"/>
                </a:lnTo>
                <a:lnTo>
                  <a:pt x="2942564" y="5154856"/>
                </a:lnTo>
                <a:lnTo>
                  <a:pt x="0" y="51548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445807" y="2810897"/>
            <a:ext cx="9813493" cy="6475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70"/>
              </a:lnSpc>
            </a:pPr>
            <a:r>
              <a:rPr lang="en-US" sz="3384" spc="101">
                <a:solidFill>
                  <a:srgbClr val="000000"/>
                </a:solidFill>
                <a:latin typeface="Dosis Bold"/>
              </a:rPr>
              <a:t>A None ci sono molti cestini divisi in : </a:t>
            </a:r>
          </a:p>
          <a:p>
            <a:pPr algn="l" marL="730753" indent="-365376" lvl="1">
              <a:lnSpc>
                <a:spcPts val="4670"/>
              </a:lnSpc>
              <a:buFont typeface="Arial"/>
              <a:buChar char="•"/>
            </a:pPr>
            <a:r>
              <a:rPr lang="en-US" sz="3384" spc="101">
                <a:solidFill>
                  <a:srgbClr val="000000"/>
                </a:solidFill>
                <a:latin typeface="Dosis Bold"/>
              </a:rPr>
              <a:t>plastica e metalli </a:t>
            </a:r>
          </a:p>
          <a:p>
            <a:pPr algn="l" marL="730753" indent="-365376" lvl="1">
              <a:lnSpc>
                <a:spcPts val="4670"/>
              </a:lnSpc>
              <a:buFont typeface="Arial"/>
              <a:buChar char="•"/>
            </a:pPr>
            <a:r>
              <a:rPr lang="en-US" sz="3384" spc="101">
                <a:solidFill>
                  <a:srgbClr val="000000"/>
                </a:solidFill>
                <a:latin typeface="Dosis Bold"/>
              </a:rPr>
              <a:t>carta </a:t>
            </a:r>
            <a:r>
              <a:rPr lang="en-US" sz="3384" spc="101">
                <a:solidFill>
                  <a:srgbClr val="000000"/>
                </a:solidFill>
                <a:latin typeface="Dosis Bold"/>
              </a:rPr>
              <a:t> </a:t>
            </a:r>
          </a:p>
          <a:p>
            <a:pPr algn="l" marL="730753" indent="-365376" lvl="1">
              <a:lnSpc>
                <a:spcPts val="4670"/>
              </a:lnSpc>
              <a:buFont typeface="Arial"/>
              <a:buChar char="•"/>
            </a:pPr>
            <a:r>
              <a:rPr lang="en-US" sz="3384" spc="67">
                <a:solidFill>
                  <a:srgbClr val="000000"/>
                </a:solidFill>
                <a:latin typeface="Dosis Bold"/>
              </a:rPr>
              <a:t>indifferenziata </a:t>
            </a:r>
          </a:p>
          <a:p>
            <a:pPr algn="l" marL="730753" indent="-365376" lvl="1">
              <a:lnSpc>
                <a:spcPts val="4670"/>
              </a:lnSpc>
              <a:buFont typeface="Arial"/>
              <a:buChar char="•"/>
            </a:pPr>
            <a:r>
              <a:rPr lang="en-US" sz="3384" spc="67">
                <a:solidFill>
                  <a:srgbClr val="000000"/>
                </a:solidFill>
                <a:latin typeface="Dosis Bold"/>
              </a:rPr>
              <a:t>organico</a:t>
            </a:r>
          </a:p>
          <a:p>
            <a:pPr algn="l" marL="730753" indent="-365376" lvl="1">
              <a:lnSpc>
                <a:spcPts val="4670"/>
              </a:lnSpc>
              <a:buFont typeface="Arial"/>
              <a:buChar char="•"/>
            </a:pPr>
            <a:r>
              <a:rPr lang="en-US" sz="3384" spc="67">
                <a:solidFill>
                  <a:srgbClr val="000000"/>
                </a:solidFill>
                <a:latin typeface="Dosis Bold"/>
              </a:rPr>
              <a:t>vetro</a:t>
            </a:r>
          </a:p>
          <a:p>
            <a:pPr algn="l" marL="730753" indent="-365376" lvl="1">
              <a:lnSpc>
                <a:spcPts val="4670"/>
              </a:lnSpc>
              <a:buFont typeface="Arial"/>
              <a:buChar char="•"/>
            </a:pPr>
            <a:r>
              <a:rPr lang="en-US" sz="3384" spc="67">
                <a:solidFill>
                  <a:srgbClr val="000000"/>
                </a:solidFill>
                <a:latin typeface="Dosis Bold"/>
              </a:rPr>
              <a:t>rami ed erbaccie</a:t>
            </a:r>
          </a:p>
          <a:p>
            <a:pPr algn="ctr">
              <a:lnSpc>
                <a:spcPts val="4670"/>
              </a:lnSpc>
            </a:pPr>
            <a:r>
              <a:rPr lang="en-US" sz="3384" spc="67">
                <a:solidFill>
                  <a:srgbClr val="000000"/>
                </a:solidFill>
                <a:latin typeface="Dosis Bold"/>
              </a:rPr>
              <a:t>In alcuni cestini bisogna munirsi di una tessera, che passandola sul monitor fa aprire il bidone.</a:t>
            </a:r>
          </a:p>
          <a:p>
            <a:pPr algn="ctr">
              <a:lnSpc>
                <a:spcPts val="4670"/>
              </a:lnSpc>
            </a:pPr>
            <a:r>
              <a:rPr lang="en-US" sz="3384" spc="67">
                <a:solidFill>
                  <a:srgbClr val="000000"/>
                </a:solidFill>
                <a:latin typeface="Dosis Bold"/>
              </a:rPr>
              <a:t> Questa tessera serve per non far mettere altri rifiuti che non siano quelli indicati dentro il contenitore.</a:t>
            </a:r>
          </a:p>
        </p:txBody>
      </p:sp>
      <p:sp>
        <p:nvSpPr>
          <p:cNvPr name="Freeform 8" id="8"/>
          <p:cNvSpPr/>
          <p:nvPr/>
        </p:nvSpPr>
        <p:spPr>
          <a:xfrm flipH="true" flipV="false" rot="5400000">
            <a:off x="5839185" y="668402"/>
            <a:ext cx="1477057" cy="2922235"/>
          </a:xfrm>
          <a:custGeom>
            <a:avLst/>
            <a:gdLst/>
            <a:ahLst/>
            <a:cxnLst/>
            <a:rect r="r" b="b" t="t" l="l"/>
            <a:pathLst>
              <a:path h="2922235" w="1477057">
                <a:moveTo>
                  <a:pt x="1477056" y="0"/>
                </a:moveTo>
                <a:lnTo>
                  <a:pt x="0" y="0"/>
                </a:lnTo>
                <a:lnTo>
                  <a:pt x="0" y="2922234"/>
                </a:lnTo>
                <a:lnTo>
                  <a:pt x="1477056" y="2922234"/>
                </a:lnTo>
                <a:lnTo>
                  <a:pt x="1477056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E80000">
                <a:alpha val="100000"/>
              </a:srgbClr>
            </a:gs>
            <a:gs pos="16667">
              <a:srgbClr val="E83F00">
                <a:alpha val="100000"/>
              </a:srgbClr>
            </a:gs>
            <a:gs pos="33333">
              <a:srgbClr val="E8CA00">
                <a:alpha val="100000"/>
              </a:srgbClr>
            </a:gs>
            <a:gs pos="50000">
              <a:srgbClr val="2EE800">
                <a:alpha val="100000"/>
              </a:srgbClr>
            </a:gs>
            <a:gs pos="66667">
              <a:srgbClr val="00BEE8">
                <a:alpha val="100000"/>
              </a:srgbClr>
            </a:gs>
            <a:gs pos="83333">
              <a:srgbClr val="2000E8">
                <a:alpha val="100000"/>
              </a:srgbClr>
            </a:gs>
            <a:gs pos="100000">
              <a:srgbClr val="C100E8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51246">
            <a:off x="1067293" y="7734583"/>
            <a:ext cx="5104835" cy="5104835"/>
          </a:xfrm>
          <a:custGeom>
            <a:avLst/>
            <a:gdLst/>
            <a:ahLst/>
            <a:cxnLst/>
            <a:rect r="r" b="b" t="t" l="l"/>
            <a:pathLst>
              <a:path h="5104835" w="5104835">
                <a:moveTo>
                  <a:pt x="0" y="0"/>
                </a:moveTo>
                <a:lnTo>
                  <a:pt x="5104835" y="0"/>
                </a:lnTo>
                <a:lnTo>
                  <a:pt x="5104835" y="5104834"/>
                </a:lnTo>
                <a:lnTo>
                  <a:pt x="0" y="51048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04636" y="801069"/>
            <a:ext cx="8994029" cy="1827852"/>
          </a:xfrm>
          <a:custGeom>
            <a:avLst/>
            <a:gdLst/>
            <a:ahLst/>
            <a:cxnLst/>
            <a:rect r="r" b="b" t="t" l="l"/>
            <a:pathLst>
              <a:path h="1827852" w="8994029">
                <a:moveTo>
                  <a:pt x="0" y="0"/>
                </a:moveTo>
                <a:lnTo>
                  <a:pt x="8994028" y="0"/>
                </a:lnTo>
                <a:lnTo>
                  <a:pt x="8994028" y="1827852"/>
                </a:lnTo>
                <a:lnTo>
                  <a:pt x="0" y="18278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62" t="-90862" r="0" b="-19855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349227" y="1079485"/>
            <a:ext cx="7320949" cy="1261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21"/>
              </a:lnSpc>
            </a:pPr>
            <a:r>
              <a:rPr lang="en-US" sz="8232" spc="-551">
                <a:solidFill>
                  <a:srgbClr val="000000"/>
                </a:solidFill>
                <a:latin typeface="Gaegu Bold"/>
              </a:rPr>
              <a:t>IL PUNTO ACQUA </a:t>
            </a: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288831" y="0"/>
            <a:ext cx="8855169" cy="8855169"/>
            <a:chOff x="0" y="0"/>
            <a:chExt cx="13716000" cy="13716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447800" y="1447800"/>
              <a:ext cx="10820400" cy="10820400"/>
            </a:xfrm>
            <a:custGeom>
              <a:avLst/>
              <a:gdLst/>
              <a:ahLst/>
              <a:cxnLst/>
              <a:rect r="r" b="b" t="t" l="l"/>
              <a:pathLst>
                <a:path h="10820400" w="10820400">
                  <a:moveTo>
                    <a:pt x="0" y="0"/>
                  </a:moveTo>
                  <a:lnTo>
                    <a:pt x="10820400" y="0"/>
                  </a:lnTo>
                  <a:lnTo>
                    <a:pt x="10820400" y="10820400"/>
                  </a:lnTo>
                  <a:lnTo>
                    <a:pt x="0" y="10820400"/>
                  </a:lnTo>
                  <a:close/>
                </a:path>
              </a:pathLst>
            </a:custGeom>
            <a:blipFill>
              <a:blip r:embed="rId5"/>
              <a:stretch>
                <a:fillRect l="0" t="-16666" r="0" b="-16666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close/>
                </a:path>
              </a:pathLst>
            </a:custGeom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-597092" y="6452744"/>
            <a:ext cx="4765202" cy="4793163"/>
          </a:xfrm>
          <a:custGeom>
            <a:avLst/>
            <a:gdLst/>
            <a:ahLst/>
            <a:cxnLst/>
            <a:rect r="r" b="b" t="t" l="l"/>
            <a:pathLst>
              <a:path h="4793163" w="4765202">
                <a:moveTo>
                  <a:pt x="0" y="0"/>
                </a:moveTo>
                <a:lnTo>
                  <a:pt x="4765202" y="0"/>
                </a:lnTo>
                <a:lnTo>
                  <a:pt x="4765202" y="4793162"/>
                </a:lnTo>
                <a:lnTo>
                  <a:pt x="0" y="47931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836819" y="7779841"/>
            <a:ext cx="8554664" cy="2148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0"/>
              </a:lnSpc>
            </a:pPr>
            <a:r>
              <a:rPr lang="en-US" sz="3109">
                <a:solidFill>
                  <a:srgbClr val="000000"/>
                </a:solidFill>
                <a:latin typeface="Dosis Semi-Bold"/>
              </a:rPr>
              <a:t>SERVE PER RIEMPIRE LE BOTTIGLIE DI PLASTICA O DI VETRO E LE BORRACCE .</a:t>
            </a:r>
          </a:p>
          <a:p>
            <a:pPr algn="l">
              <a:lnSpc>
                <a:spcPts val="4290"/>
              </a:lnSpc>
            </a:pPr>
            <a:r>
              <a:rPr lang="en-US" sz="3109">
                <a:solidFill>
                  <a:srgbClr val="000000"/>
                </a:solidFill>
                <a:latin typeface="Dosis Semi-Bold"/>
              </a:rPr>
              <a:t>INOLTRE C’E’ L’ACQUA  OGNI GIORNO , FRESCA E PULITA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892540" y="4041190"/>
            <a:ext cx="8115300" cy="1679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28"/>
              </a:lnSpc>
            </a:pPr>
            <a:r>
              <a:rPr lang="en-US" sz="3209">
                <a:solidFill>
                  <a:srgbClr val="000000"/>
                </a:solidFill>
                <a:latin typeface="Dosis Semi-Bold"/>
              </a:rPr>
              <a:t>IL PUNTO ACQUA E’ UN DISTRIBUTORE DI ACQUA POTABILE .</a:t>
            </a:r>
          </a:p>
          <a:p>
            <a:pPr algn="l">
              <a:lnSpc>
                <a:spcPts val="4428"/>
              </a:lnSpc>
            </a:pPr>
            <a:r>
              <a:rPr lang="en-US" sz="3209">
                <a:solidFill>
                  <a:srgbClr val="000000"/>
                </a:solidFill>
                <a:latin typeface="Dosis Semi-Bold"/>
              </a:rPr>
              <a:t>QUESTO DISTRIBUTORE E’ GRATIS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511674" y="3000013"/>
            <a:ext cx="8856125" cy="1012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79"/>
              </a:lnSpc>
            </a:pPr>
            <a:r>
              <a:rPr lang="en-US" sz="7479">
                <a:solidFill>
                  <a:srgbClr val="D269E6"/>
                </a:solidFill>
                <a:latin typeface="GoodTime Script"/>
              </a:rPr>
              <a:t>che cos’è ?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7621206" y="5815680"/>
            <a:ext cx="6106797" cy="1916536"/>
            <a:chOff x="0" y="0"/>
            <a:chExt cx="8142397" cy="2555382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142875"/>
              <a:ext cx="8142397" cy="15424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673"/>
                </a:lnSpc>
                <a:spcBef>
                  <a:spcPct val="0"/>
                </a:spcBef>
              </a:pPr>
              <a:r>
                <a:rPr lang="en-US" sz="6909">
                  <a:solidFill>
                    <a:srgbClr val="F4CA44"/>
                  </a:solidFill>
                  <a:latin typeface="Lazydog"/>
                </a:rPr>
                <a:t>A COSA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1012905"/>
              <a:ext cx="8142397" cy="15424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673"/>
                </a:lnSpc>
                <a:spcBef>
                  <a:spcPct val="0"/>
                </a:spcBef>
              </a:pPr>
              <a:r>
                <a:rPr lang="en-US" sz="6909">
                  <a:solidFill>
                    <a:srgbClr val="59B379"/>
                  </a:solidFill>
                  <a:latin typeface="Lazydog"/>
                </a:rPr>
                <a:t>SERVE?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781098" y="4260532"/>
            <a:ext cx="111442" cy="108585"/>
            <a:chOff x="0" y="0"/>
            <a:chExt cx="148590" cy="1447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6990" y="45720"/>
              <a:ext cx="49530" cy="52070"/>
            </a:xfrm>
            <a:custGeom>
              <a:avLst/>
              <a:gdLst/>
              <a:ahLst/>
              <a:cxnLst/>
              <a:rect r="r" b="b" t="t" l="l"/>
              <a:pathLst>
                <a:path h="52070" w="49530">
                  <a:moveTo>
                    <a:pt x="49530" y="17780"/>
                  </a:moveTo>
                  <a:cubicBezTo>
                    <a:pt x="29210" y="52070"/>
                    <a:pt x="8890" y="45720"/>
                    <a:pt x="3810" y="39370"/>
                  </a:cubicBezTo>
                  <a:cubicBezTo>
                    <a:pt x="0" y="31750"/>
                    <a:pt x="3810" y="11430"/>
                    <a:pt x="10160" y="5080"/>
                  </a:cubicBezTo>
                  <a:cubicBezTo>
                    <a:pt x="16510" y="0"/>
                    <a:pt x="44450" y="7620"/>
                    <a:pt x="44450" y="762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8781098" y="4260532"/>
            <a:ext cx="111442" cy="108585"/>
            <a:chOff x="0" y="0"/>
            <a:chExt cx="148590" cy="1447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46990" y="45720"/>
              <a:ext cx="49530" cy="52070"/>
            </a:xfrm>
            <a:custGeom>
              <a:avLst/>
              <a:gdLst/>
              <a:ahLst/>
              <a:cxnLst/>
              <a:rect r="r" b="b" t="t" l="l"/>
              <a:pathLst>
                <a:path h="52070" w="49530">
                  <a:moveTo>
                    <a:pt x="49530" y="17780"/>
                  </a:moveTo>
                  <a:cubicBezTo>
                    <a:pt x="29210" y="52070"/>
                    <a:pt x="8890" y="45720"/>
                    <a:pt x="3810" y="39370"/>
                  </a:cubicBezTo>
                  <a:cubicBezTo>
                    <a:pt x="0" y="31750"/>
                    <a:pt x="3810" y="11430"/>
                    <a:pt x="10160" y="5080"/>
                  </a:cubicBezTo>
                  <a:cubicBezTo>
                    <a:pt x="16510" y="0"/>
                    <a:pt x="44450" y="7620"/>
                    <a:pt x="44450" y="762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8781098" y="4260532"/>
            <a:ext cx="111442" cy="108585"/>
            <a:chOff x="0" y="0"/>
            <a:chExt cx="148590" cy="1447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6990" y="45720"/>
              <a:ext cx="49530" cy="52070"/>
            </a:xfrm>
            <a:custGeom>
              <a:avLst/>
              <a:gdLst/>
              <a:ahLst/>
              <a:cxnLst/>
              <a:rect r="r" b="b" t="t" l="l"/>
              <a:pathLst>
                <a:path h="52070" w="49530">
                  <a:moveTo>
                    <a:pt x="49530" y="17780"/>
                  </a:moveTo>
                  <a:cubicBezTo>
                    <a:pt x="29210" y="52070"/>
                    <a:pt x="8890" y="45720"/>
                    <a:pt x="3810" y="39370"/>
                  </a:cubicBezTo>
                  <a:cubicBezTo>
                    <a:pt x="0" y="31750"/>
                    <a:pt x="3810" y="11430"/>
                    <a:pt x="10160" y="5080"/>
                  </a:cubicBezTo>
                  <a:cubicBezTo>
                    <a:pt x="16510" y="0"/>
                    <a:pt x="44450" y="7620"/>
                    <a:pt x="44450" y="762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8874919" y="3444251"/>
            <a:ext cx="188595" cy="184785"/>
            <a:chOff x="0" y="0"/>
            <a:chExt cx="251460" cy="24638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50800" y="49530"/>
              <a:ext cx="149860" cy="151130"/>
            </a:xfrm>
            <a:custGeom>
              <a:avLst/>
              <a:gdLst/>
              <a:ahLst/>
              <a:cxnLst/>
              <a:rect r="r" b="b" t="t" l="l"/>
              <a:pathLst>
                <a:path h="151130" w="149860">
                  <a:moveTo>
                    <a:pt x="149860" y="53340"/>
                  </a:moveTo>
                  <a:cubicBezTo>
                    <a:pt x="129540" y="134620"/>
                    <a:pt x="120650" y="142240"/>
                    <a:pt x="107950" y="146050"/>
                  </a:cubicBezTo>
                  <a:cubicBezTo>
                    <a:pt x="90170" y="151130"/>
                    <a:pt x="53340" y="148590"/>
                    <a:pt x="36830" y="140970"/>
                  </a:cubicBezTo>
                  <a:cubicBezTo>
                    <a:pt x="25400" y="135890"/>
                    <a:pt x="17780" y="125730"/>
                    <a:pt x="11430" y="115570"/>
                  </a:cubicBezTo>
                  <a:cubicBezTo>
                    <a:pt x="5080" y="105410"/>
                    <a:pt x="0" y="93980"/>
                    <a:pt x="0" y="81280"/>
                  </a:cubicBezTo>
                  <a:cubicBezTo>
                    <a:pt x="1270" y="62230"/>
                    <a:pt x="16510" y="29210"/>
                    <a:pt x="29210" y="16510"/>
                  </a:cubicBezTo>
                  <a:cubicBezTo>
                    <a:pt x="39370" y="6350"/>
                    <a:pt x="49530" y="2540"/>
                    <a:pt x="62230" y="1270"/>
                  </a:cubicBezTo>
                  <a:cubicBezTo>
                    <a:pt x="81280" y="0"/>
                    <a:pt x="130810" y="22860"/>
                    <a:pt x="130810" y="2286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8780145" y="6925628"/>
            <a:ext cx="189548" cy="184785"/>
            <a:chOff x="0" y="0"/>
            <a:chExt cx="252730" cy="24638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50800" y="49530"/>
              <a:ext cx="148590" cy="154940"/>
            </a:xfrm>
            <a:custGeom>
              <a:avLst/>
              <a:gdLst/>
              <a:ahLst/>
              <a:cxnLst/>
              <a:rect r="r" b="b" t="t" l="l"/>
              <a:pathLst>
                <a:path h="154940" w="148590">
                  <a:moveTo>
                    <a:pt x="148590" y="53340"/>
                  </a:moveTo>
                  <a:cubicBezTo>
                    <a:pt x="146050" y="107950"/>
                    <a:pt x="127000" y="137160"/>
                    <a:pt x="107950" y="146050"/>
                  </a:cubicBezTo>
                  <a:cubicBezTo>
                    <a:pt x="88900" y="154940"/>
                    <a:pt x="53340" y="148590"/>
                    <a:pt x="36830" y="142240"/>
                  </a:cubicBezTo>
                  <a:cubicBezTo>
                    <a:pt x="25400" y="135890"/>
                    <a:pt x="17780" y="125730"/>
                    <a:pt x="11430" y="115570"/>
                  </a:cubicBezTo>
                  <a:cubicBezTo>
                    <a:pt x="5080" y="105410"/>
                    <a:pt x="0" y="93980"/>
                    <a:pt x="0" y="81280"/>
                  </a:cubicBezTo>
                  <a:cubicBezTo>
                    <a:pt x="1270" y="62230"/>
                    <a:pt x="16510" y="29210"/>
                    <a:pt x="29210" y="16510"/>
                  </a:cubicBezTo>
                  <a:cubicBezTo>
                    <a:pt x="39370" y="7620"/>
                    <a:pt x="49530" y="2540"/>
                    <a:pt x="62230" y="1270"/>
                  </a:cubicBezTo>
                  <a:cubicBezTo>
                    <a:pt x="81280" y="0"/>
                    <a:pt x="130810" y="22860"/>
                    <a:pt x="130810" y="2286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E80000">
                <a:alpha val="100000"/>
              </a:srgbClr>
            </a:gs>
            <a:gs pos="16667">
              <a:srgbClr val="E83F00">
                <a:alpha val="100000"/>
              </a:srgbClr>
            </a:gs>
            <a:gs pos="33333">
              <a:srgbClr val="E8CA00">
                <a:alpha val="100000"/>
              </a:srgbClr>
            </a:gs>
            <a:gs pos="50000">
              <a:srgbClr val="2EE800">
                <a:alpha val="100000"/>
              </a:srgbClr>
            </a:gs>
            <a:gs pos="66667">
              <a:srgbClr val="00BEE8">
                <a:alpha val="100000"/>
              </a:srgbClr>
            </a:gs>
            <a:gs pos="83333">
              <a:srgbClr val="2000E8">
                <a:alpha val="100000"/>
              </a:srgbClr>
            </a:gs>
            <a:gs pos="100000">
              <a:srgbClr val="C100E8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62104" y="-287613"/>
            <a:ext cx="8446332" cy="11167026"/>
          </a:xfrm>
          <a:custGeom>
            <a:avLst/>
            <a:gdLst/>
            <a:ahLst/>
            <a:cxnLst/>
            <a:rect r="r" b="b" t="t" l="l"/>
            <a:pathLst>
              <a:path h="11167026" w="8446332">
                <a:moveTo>
                  <a:pt x="0" y="0"/>
                </a:moveTo>
                <a:lnTo>
                  <a:pt x="8446333" y="0"/>
                </a:lnTo>
                <a:lnTo>
                  <a:pt x="8446333" y="11167026"/>
                </a:lnTo>
                <a:lnTo>
                  <a:pt x="0" y="111670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0282">
            <a:off x="961638" y="1585463"/>
            <a:ext cx="8182362" cy="3255465"/>
          </a:xfrm>
          <a:custGeom>
            <a:avLst/>
            <a:gdLst/>
            <a:ahLst/>
            <a:cxnLst/>
            <a:rect r="r" b="b" t="t" l="l"/>
            <a:pathLst>
              <a:path h="3255465" w="8182362">
                <a:moveTo>
                  <a:pt x="0" y="0"/>
                </a:moveTo>
                <a:lnTo>
                  <a:pt x="8182362" y="0"/>
                </a:lnTo>
                <a:lnTo>
                  <a:pt x="8182362" y="3255465"/>
                </a:lnTo>
                <a:lnTo>
                  <a:pt x="0" y="32554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10" t="-10047" r="-151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28002" y="1696267"/>
            <a:ext cx="6595294" cy="2957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09"/>
              </a:lnSpc>
            </a:pPr>
            <a:r>
              <a:rPr lang="en-US" sz="10852" spc="-727">
                <a:solidFill>
                  <a:srgbClr val="000000"/>
                </a:solidFill>
                <a:latin typeface="Gaegu Bold"/>
              </a:rPr>
              <a:t>IL NOSTRO COMUNE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10669463">
            <a:off x="8260161" y="2685496"/>
            <a:ext cx="1767678" cy="1623705"/>
          </a:xfrm>
          <a:custGeom>
            <a:avLst/>
            <a:gdLst/>
            <a:ahLst/>
            <a:cxnLst/>
            <a:rect r="r" b="b" t="t" l="l"/>
            <a:pathLst>
              <a:path h="1623705" w="1767678">
                <a:moveTo>
                  <a:pt x="0" y="0"/>
                </a:moveTo>
                <a:lnTo>
                  <a:pt x="1767678" y="0"/>
                </a:lnTo>
                <a:lnTo>
                  <a:pt x="1767678" y="1623705"/>
                </a:lnTo>
                <a:lnTo>
                  <a:pt x="0" y="16237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492686">
            <a:off x="6871847" y="1044130"/>
            <a:ext cx="2320821" cy="1223595"/>
          </a:xfrm>
          <a:custGeom>
            <a:avLst/>
            <a:gdLst/>
            <a:ahLst/>
            <a:cxnLst/>
            <a:rect r="r" b="b" t="t" l="l"/>
            <a:pathLst>
              <a:path h="1223595" w="2320821">
                <a:moveTo>
                  <a:pt x="0" y="0"/>
                </a:moveTo>
                <a:lnTo>
                  <a:pt x="2320821" y="0"/>
                </a:lnTo>
                <a:lnTo>
                  <a:pt x="2320821" y="1223595"/>
                </a:lnTo>
                <a:lnTo>
                  <a:pt x="0" y="12235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8249920" y="4390170"/>
            <a:ext cx="2348486" cy="3659114"/>
          </a:xfrm>
          <a:custGeom>
            <a:avLst/>
            <a:gdLst/>
            <a:ahLst/>
            <a:cxnLst/>
            <a:rect r="r" b="b" t="t" l="l"/>
            <a:pathLst>
              <a:path h="3659114" w="2348486">
                <a:moveTo>
                  <a:pt x="0" y="0"/>
                </a:moveTo>
                <a:lnTo>
                  <a:pt x="2348486" y="0"/>
                </a:lnTo>
                <a:lnTo>
                  <a:pt x="2348486" y="3659113"/>
                </a:lnTo>
                <a:lnTo>
                  <a:pt x="0" y="36591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1512379" y="631514"/>
            <a:ext cx="6596414" cy="9328772"/>
            <a:chOff x="0" y="0"/>
            <a:chExt cx="7937286" cy="1122505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937285" cy="11225057"/>
            </a:xfrm>
            <a:custGeom>
              <a:avLst/>
              <a:gdLst/>
              <a:ahLst/>
              <a:cxnLst/>
              <a:rect r="r" b="b" t="t" l="l"/>
              <a:pathLst>
                <a:path h="11225057" w="7937285">
                  <a:moveTo>
                    <a:pt x="0" y="10656322"/>
                  </a:moveTo>
                  <a:lnTo>
                    <a:pt x="0" y="568736"/>
                  </a:lnTo>
                  <a:cubicBezTo>
                    <a:pt x="0" y="254435"/>
                    <a:pt x="269868" y="0"/>
                    <a:pt x="603234" y="0"/>
                  </a:cubicBezTo>
                  <a:lnTo>
                    <a:pt x="7334052" y="0"/>
                  </a:lnTo>
                  <a:cubicBezTo>
                    <a:pt x="7667418" y="0"/>
                    <a:pt x="7937285" y="255931"/>
                    <a:pt x="7937285" y="568736"/>
                  </a:cubicBezTo>
                  <a:lnTo>
                    <a:pt x="7937285" y="10656322"/>
                  </a:lnTo>
                  <a:cubicBezTo>
                    <a:pt x="7937285" y="10970623"/>
                    <a:pt x="7667418" y="11225057"/>
                    <a:pt x="7334052" y="11225057"/>
                  </a:cubicBezTo>
                  <a:lnTo>
                    <a:pt x="603234" y="11225057"/>
                  </a:lnTo>
                  <a:cubicBezTo>
                    <a:pt x="271455" y="11225057"/>
                    <a:pt x="0" y="10970623"/>
                    <a:pt x="0" y="10656322"/>
                  </a:cubicBezTo>
                  <a:close/>
                </a:path>
              </a:pathLst>
            </a:custGeom>
            <a:blipFill>
              <a:blip r:embed="rId9"/>
              <a:stretch>
                <a:fillRect l="-3033" t="0" r="-3033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91302" y="5005240"/>
            <a:ext cx="6940955" cy="3767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7"/>
              </a:lnSpc>
            </a:pPr>
            <a:r>
              <a:rPr lang="en-US" sz="4199">
                <a:solidFill>
                  <a:srgbClr val="000000"/>
                </a:solidFill>
                <a:latin typeface="Dosis Semi-Bold"/>
              </a:rPr>
              <a:t>NEL NOSTRO PAESE  HANNO COSTRUITO  UN  COMUNE  IN  CUI  MOLTE PERSONE  CI  LAVORANO.</a:t>
            </a:r>
          </a:p>
          <a:p>
            <a:pPr algn="l">
              <a:lnSpc>
                <a:spcPts val="4997"/>
              </a:lnSpc>
            </a:pPr>
            <a:r>
              <a:rPr lang="en-US" sz="4199">
                <a:solidFill>
                  <a:srgbClr val="000000"/>
                </a:solidFill>
                <a:latin typeface="Dosis Semi-Bold"/>
              </a:rPr>
              <a:t>NEL  COMUNE  CI SI PUO’ ANCHE SPOSARE, STRANO VERO?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E80000">
                <a:alpha val="100000"/>
              </a:srgbClr>
            </a:gs>
            <a:gs pos="16667">
              <a:srgbClr val="E83F00">
                <a:alpha val="100000"/>
              </a:srgbClr>
            </a:gs>
            <a:gs pos="33333">
              <a:srgbClr val="E8CA00">
                <a:alpha val="100000"/>
              </a:srgbClr>
            </a:gs>
            <a:gs pos="50000">
              <a:srgbClr val="2EE800">
                <a:alpha val="100000"/>
              </a:srgbClr>
            </a:gs>
            <a:gs pos="66667">
              <a:srgbClr val="00BEE8">
                <a:alpha val="100000"/>
              </a:srgbClr>
            </a:gs>
            <a:gs pos="83333">
              <a:srgbClr val="2000E8">
                <a:alpha val="100000"/>
              </a:srgbClr>
            </a:gs>
            <a:gs pos="100000">
              <a:srgbClr val="C100E8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83136" y="5490875"/>
            <a:ext cx="11693493" cy="4021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65"/>
              </a:lnSpc>
            </a:pPr>
            <a:r>
              <a:rPr lang="en-US" sz="5349">
                <a:solidFill>
                  <a:srgbClr val="000000"/>
                </a:solidFill>
                <a:latin typeface="Dosis Semi-Bold"/>
              </a:rPr>
              <a:t>IL NOSTRO CAMPANILE SUONA OGNI ORA.</a:t>
            </a:r>
          </a:p>
          <a:p>
            <a:pPr algn="l">
              <a:lnSpc>
                <a:spcPts val="6365"/>
              </a:lnSpc>
            </a:pPr>
            <a:r>
              <a:rPr lang="en-US" sz="5349">
                <a:solidFill>
                  <a:srgbClr val="000000"/>
                </a:solidFill>
                <a:latin typeface="Dosis Semi-Bold"/>
              </a:rPr>
              <a:t>A VOLTE LE CAMPANE  SUONANO PER ANNUNCIARE QUALCHE BELL’EVENTO E CERIMONIA OPPURE LA MORTE DI QUALCUNO.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1388038">
            <a:off x="15168579" y="583041"/>
            <a:ext cx="1342255" cy="1924380"/>
          </a:xfrm>
          <a:custGeom>
            <a:avLst/>
            <a:gdLst/>
            <a:ahLst/>
            <a:cxnLst/>
            <a:rect r="r" b="b" t="t" l="l"/>
            <a:pathLst>
              <a:path h="1924380" w="1342255">
                <a:moveTo>
                  <a:pt x="0" y="0"/>
                </a:moveTo>
                <a:lnTo>
                  <a:pt x="1342255" y="0"/>
                </a:lnTo>
                <a:lnTo>
                  <a:pt x="1342255" y="1924380"/>
                </a:lnTo>
                <a:lnTo>
                  <a:pt x="0" y="192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10012416">
            <a:off x="8940228" y="98704"/>
            <a:ext cx="3701565" cy="3922660"/>
          </a:xfrm>
          <a:custGeom>
            <a:avLst/>
            <a:gdLst/>
            <a:ahLst/>
            <a:cxnLst/>
            <a:rect r="r" b="b" t="t" l="l"/>
            <a:pathLst>
              <a:path h="3922660" w="3701565">
                <a:moveTo>
                  <a:pt x="3701565" y="3922660"/>
                </a:moveTo>
                <a:lnTo>
                  <a:pt x="0" y="3922660"/>
                </a:lnTo>
                <a:lnTo>
                  <a:pt x="0" y="0"/>
                </a:lnTo>
                <a:lnTo>
                  <a:pt x="3701565" y="0"/>
                </a:lnTo>
                <a:lnTo>
                  <a:pt x="3701565" y="392266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1467540" y="3379125"/>
            <a:ext cx="6753955" cy="6753955"/>
            <a:chOff x="0" y="0"/>
            <a:chExt cx="19050000" cy="190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106665" y="1106665"/>
              <a:ext cx="16836669" cy="16836669"/>
            </a:xfrm>
            <a:custGeom>
              <a:avLst/>
              <a:gdLst/>
              <a:ahLst/>
              <a:cxnLst/>
              <a:rect r="r" b="b" t="t" l="l"/>
              <a:pathLst>
                <a:path h="16836669" w="16836669">
                  <a:moveTo>
                    <a:pt x="0" y="0"/>
                  </a:moveTo>
                  <a:lnTo>
                    <a:pt x="16836669" y="0"/>
                  </a:lnTo>
                  <a:lnTo>
                    <a:pt x="16836669" y="16836669"/>
                  </a:lnTo>
                  <a:lnTo>
                    <a:pt x="0" y="16836669"/>
                  </a:lnTo>
                  <a:close/>
                </a:path>
              </a:pathLst>
            </a:custGeom>
            <a:blipFill>
              <a:blip r:embed="rId6"/>
              <a:stretch>
                <a:fillRect l="-24829" t="0" r="-24829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050000" cy="19050000"/>
            </a:xfrm>
            <a:custGeom>
              <a:avLst/>
              <a:gdLst/>
              <a:ahLst/>
              <a:cxnLst/>
              <a:rect r="r" b="b" t="t" l="l"/>
              <a:pathLst>
                <a:path h="190500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19050000"/>
                  </a:lnTo>
                  <a:lnTo>
                    <a:pt x="0" y="1905000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8700" y="396738"/>
            <a:ext cx="9524376" cy="5094137"/>
            <a:chOff x="0" y="0"/>
            <a:chExt cx="12699167" cy="6792183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657225"/>
              <a:ext cx="12699167" cy="34443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304"/>
                </a:lnSpc>
              </a:pPr>
              <a:r>
                <a:rPr lang="en-US" sz="20358">
                  <a:solidFill>
                    <a:srgbClr val="FF5055"/>
                  </a:solidFill>
                  <a:latin typeface="Blowing"/>
                </a:rPr>
                <a:t>IL  NOSTRO 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3316340"/>
              <a:ext cx="12699167" cy="34758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304"/>
                </a:lnSpc>
              </a:pPr>
              <a:r>
                <a:rPr lang="en-US" sz="20358">
                  <a:solidFill>
                    <a:srgbClr val="4C81CB"/>
                  </a:solidFill>
                  <a:latin typeface="Blowing"/>
                </a:rPr>
                <a:t>CAMPANILE 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E80000">
                <a:alpha val="100000"/>
              </a:srgbClr>
            </a:gs>
            <a:gs pos="16667">
              <a:srgbClr val="E83F00">
                <a:alpha val="100000"/>
              </a:srgbClr>
            </a:gs>
            <a:gs pos="33333">
              <a:srgbClr val="E8CA00">
                <a:alpha val="100000"/>
              </a:srgbClr>
            </a:gs>
            <a:gs pos="50000">
              <a:srgbClr val="2EE800">
                <a:alpha val="100000"/>
              </a:srgbClr>
            </a:gs>
            <a:gs pos="66667">
              <a:srgbClr val="00BEE8">
                <a:alpha val="100000"/>
              </a:srgbClr>
            </a:gs>
            <a:gs pos="83333">
              <a:srgbClr val="2000E8">
                <a:alpha val="100000"/>
              </a:srgbClr>
            </a:gs>
            <a:gs pos="100000">
              <a:srgbClr val="C100E8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38830" y="1973238"/>
            <a:ext cx="15488520" cy="1935364"/>
          </a:xfrm>
          <a:custGeom>
            <a:avLst/>
            <a:gdLst/>
            <a:ahLst/>
            <a:cxnLst/>
            <a:rect r="r" b="b" t="t" l="l"/>
            <a:pathLst>
              <a:path h="1935364" w="15488520">
                <a:moveTo>
                  <a:pt x="0" y="0"/>
                </a:moveTo>
                <a:lnTo>
                  <a:pt x="15488520" y="0"/>
                </a:lnTo>
                <a:lnTo>
                  <a:pt x="15488520" y="1935364"/>
                </a:lnTo>
                <a:lnTo>
                  <a:pt x="0" y="19353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318" r="-4791" b="-11310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970745" y="2058273"/>
            <a:ext cx="14676233" cy="1717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99"/>
              </a:lnSpc>
            </a:pPr>
            <a:r>
              <a:rPr lang="en-US" sz="10999" spc="-362">
                <a:solidFill>
                  <a:srgbClr val="000000"/>
                </a:solidFill>
                <a:latin typeface="Gaegu Bold"/>
              </a:rPr>
              <a:t>I NOSTRI BAR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562655" y="4344812"/>
            <a:ext cx="5086208" cy="1205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7700" spc="-446" u="sng">
                <a:solidFill>
                  <a:srgbClr val="000000"/>
                </a:solidFill>
                <a:latin typeface="Gaegu Bold"/>
              </a:rPr>
              <a:t>Aresco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1051246">
            <a:off x="-3372611" y="1264131"/>
            <a:ext cx="4739834" cy="4739834"/>
          </a:xfrm>
          <a:custGeom>
            <a:avLst/>
            <a:gdLst/>
            <a:ahLst/>
            <a:cxnLst/>
            <a:rect r="r" b="b" t="t" l="l"/>
            <a:pathLst>
              <a:path h="4739834" w="4739834">
                <a:moveTo>
                  <a:pt x="0" y="0"/>
                </a:moveTo>
                <a:lnTo>
                  <a:pt x="4739834" y="0"/>
                </a:lnTo>
                <a:lnTo>
                  <a:pt x="4739834" y="4739834"/>
                </a:lnTo>
                <a:lnTo>
                  <a:pt x="0" y="47398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9323710">
            <a:off x="15419880" y="1064567"/>
            <a:ext cx="2182490" cy="2215726"/>
          </a:xfrm>
          <a:custGeom>
            <a:avLst/>
            <a:gdLst/>
            <a:ahLst/>
            <a:cxnLst/>
            <a:rect r="r" b="b" t="t" l="l"/>
            <a:pathLst>
              <a:path h="2215726" w="2182490">
                <a:moveTo>
                  <a:pt x="2182490" y="0"/>
                </a:moveTo>
                <a:lnTo>
                  <a:pt x="0" y="0"/>
                </a:lnTo>
                <a:lnTo>
                  <a:pt x="0" y="2215726"/>
                </a:lnTo>
                <a:lnTo>
                  <a:pt x="2182490" y="2215726"/>
                </a:lnTo>
                <a:lnTo>
                  <a:pt x="218249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642428">
            <a:off x="16965164" y="7999605"/>
            <a:ext cx="1298545" cy="1861713"/>
          </a:xfrm>
          <a:custGeom>
            <a:avLst/>
            <a:gdLst/>
            <a:ahLst/>
            <a:cxnLst/>
            <a:rect r="r" b="b" t="t" l="l"/>
            <a:pathLst>
              <a:path h="1861713" w="1298545">
                <a:moveTo>
                  <a:pt x="0" y="0"/>
                </a:moveTo>
                <a:lnTo>
                  <a:pt x="1298545" y="0"/>
                </a:lnTo>
                <a:lnTo>
                  <a:pt x="1298545" y="1861714"/>
                </a:lnTo>
                <a:lnTo>
                  <a:pt x="0" y="18617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2947305">
            <a:off x="1075238" y="230569"/>
            <a:ext cx="1782824" cy="2777771"/>
          </a:xfrm>
          <a:custGeom>
            <a:avLst/>
            <a:gdLst/>
            <a:ahLst/>
            <a:cxnLst/>
            <a:rect r="r" b="b" t="t" l="l"/>
            <a:pathLst>
              <a:path h="2777771" w="1782824">
                <a:moveTo>
                  <a:pt x="1782824" y="0"/>
                </a:moveTo>
                <a:lnTo>
                  <a:pt x="0" y="0"/>
                </a:lnTo>
                <a:lnTo>
                  <a:pt x="0" y="2777771"/>
                </a:lnTo>
                <a:lnTo>
                  <a:pt x="1782824" y="2777771"/>
                </a:lnTo>
                <a:lnTo>
                  <a:pt x="1782824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469019" y="4420938"/>
            <a:ext cx="469753" cy="380500"/>
          </a:xfrm>
          <a:custGeom>
            <a:avLst/>
            <a:gdLst/>
            <a:ahLst/>
            <a:cxnLst/>
            <a:rect r="r" b="b" t="t" l="l"/>
            <a:pathLst>
              <a:path h="380500" w="469753">
                <a:moveTo>
                  <a:pt x="0" y="0"/>
                </a:moveTo>
                <a:lnTo>
                  <a:pt x="469754" y="0"/>
                </a:lnTo>
                <a:lnTo>
                  <a:pt x="469754" y="380500"/>
                </a:lnTo>
                <a:lnTo>
                  <a:pt x="0" y="3805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823142" y="4344812"/>
            <a:ext cx="4662745" cy="1205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7700" spc="-446" u="sng">
                <a:solidFill>
                  <a:srgbClr val="000000"/>
                </a:solidFill>
                <a:latin typeface="Gaegu Bold"/>
              </a:rPr>
              <a:t>Caffe Cavour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966755" y="4382838"/>
            <a:ext cx="4836770" cy="1205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7700" spc="-446" u="sng">
                <a:solidFill>
                  <a:srgbClr val="000000"/>
                </a:solidFill>
                <a:latin typeface="Gaegu Bold"/>
              </a:rPr>
              <a:t>Book Caffe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01932" y="5511943"/>
            <a:ext cx="4515142" cy="348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09"/>
              </a:lnSpc>
            </a:pPr>
            <a:r>
              <a:rPr lang="en-US" sz="3601" spc="46">
                <a:solidFill>
                  <a:srgbClr val="000000"/>
                </a:solidFill>
                <a:latin typeface="Dosis Semi-Bold"/>
              </a:rPr>
              <a:t>Aresco è il bar più antico di None. Ci vanno molti anziani a fare colazione dopo la messa in quanto si trova nella piazza della Chiesa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648863" y="5580122"/>
            <a:ext cx="4837024" cy="2906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09"/>
              </a:lnSpc>
            </a:pPr>
            <a:r>
              <a:rPr lang="en-US" sz="3601" spc="46">
                <a:solidFill>
                  <a:srgbClr val="000000"/>
                </a:solidFill>
                <a:latin typeface="Dosis Semi-Bold"/>
              </a:rPr>
              <a:t>E’ il bar centrale in quanto si trova in piazza Cavour (da cui prende il nome), che è la piazza principale del paese.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266945" y="5589647"/>
            <a:ext cx="4992355" cy="3926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1"/>
              </a:lnSpc>
            </a:pPr>
            <a:r>
              <a:rPr lang="en-US" sz="3501" spc="45">
                <a:solidFill>
                  <a:srgbClr val="000000"/>
                </a:solidFill>
                <a:latin typeface="Dosis Semi-Bold"/>
              </a:rPr>
              <a:t>E’ il bar della Biblioteca; è molto piccolo, ma in compenso ha un ampio dehor esterno che attira molti clienti. Inoltre ci lavora il papà di un nostro compagno!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6041372" y="4420938"/>
            <a:ext cx="469753" cy="380500"/>
          </a:xfrm>
          <a:custGeom>
            <a:avLst/>
            <a:gdLst/>
            <a:ahLst/>
            <a:cxnLst/>
            <a:rect r="r" b="b" t="t" l="l"/>
            <a:pathLst>
              <a:path h="380500" w="469753">
                <a:moveTo>
                  <a:pt x="0" y="0"/>
                </a:moveTo>
                <a:lnTo>
                  <a:pt x="469753" y="0"/>
                </a:lnTo>
                <a:lnTo>
                  <a:pt x="469753" y="380500"/>
                </a:lnTo>
                <a:lnTo>
                  <a:pt x="0" y="3805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DAGFZiDj124</dc:identifier>
  <dcterms:modified xsi:type="dcterms:W3CDTF">2011-08-01T06:04:30Z</dcterms:modified>
  <cp:revision>1</cp:revision>
  <dc:title>ECOLOGia</dc:title>
</cp:coreProperties>
</file>